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92" r:id="rId4"/>
    <p:sldId id="260" r:id="rId5"/>
    <p:sldId id="273" r:id="rId6"/>
    <p:sldId id="263" r:id="rId7"/>
    <p:sldId id="264" r:id="rId8"/>
    <p:sldId id="265" r:id="rId9"/>
    <p:sldId id="288" r:id="rId10"/>
    <p:sldId id="290" r:id="rId11"/>
    <p:sldId id="289" r:id="rId12"/>
    <p:sldId id="270" r:id="rId13"/>
    <p:sldId id="276" r:id="rId14"/>
    <p:sldId id="286" r:id="rId15"/>
    <p:sldId id="281" r:id="rId16"/>
    <p:sldId id="285" r:id="rId17"/>
    <p:sldId id="271" r:id="rId18"/>
    <p:sldId id="275" r:id="rId19"/>
    <p:sldId id="296" r:id="rId20"/>
    <p:sldId id="297" r:id="rId21"/>
    <p:sldId id="298" r:id="rId22"/>
    <p:sldId id="287" r:id="rId23"/>
    <p:sldId id="293" r:id="rId24"/>
    <p:sldId id="294" r:id="rId25"/>
    <p:sldId id="295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5900" autoAdjust="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Genel
</c:v>
                </c:pt>
              </c:strCache>
            </c:strRef>
          </c:tx>
          <c:cat>
            <c:strRef>
              <c:f>Sayfa1!$A$2:$A$4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28</c:v>
                </c:pt>
                <c:pt idx="1">
                  <c:v>118</c:v>
                </c:pt>
                <c:pt idx="2">
                  <c:v>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62-7D45-93A8-414B7BE67677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Okuma Yazma
</c:v>
                </c:pt>
              </c:strCache>
            </c:strRef>
          </c:tx>
          <c:cat>
            <c:strRef>
              <c:f>Sayfa1!$A$2:$A$4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Sayfa1!$C$2:$C$4</c:f>
              <c:numCache>
                <c:formatCode>General</c:formatCode>
                <c:ptCount val="3"/>
                <c:pt idx="0">
                  <c:v>17</c:v>
                </c:pt>
                <c:pt idx="1">
                  <c:v>20</c:v>
                </c:pt>
                <c:pt idx="2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62-7D45-93A8-414B7BE67677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Mesleki ve Teknik
</c:v>
                </c:pt>
              </c:strCache>
            </c:strRef>
          </c:tx>
          <c:cat>
            <c:strRef>
              <c:f>Sayfa1!$A$2:$A$4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Sayfa1!$D$2:$D$4</c:f>
              <c:numCache>
                <c:formatCode>General</c:formatCode>
                <c:ptCount val="3"/>
                <c:pt idx="0">
                  <c:v>101</c:v>
                </c:pt>
                <c:pt idx="1">
                  <c:v>144</c:v>
                </c:pt>
                <c:pt idx="2">
                  <c:v>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62-7D45-93A8-414B7BE67677}"/>
            </c:ext>
          </c:extLst>
        </c:ser>
        <c:shape val="box"/>
        <c:axId val="125540992"/>
        <c:axId val="125563264"/>
        <c:axId val="0"/>
      </c:bar3DChart>
      <c:catAx>
        <c:axId val="125540992"/>
        <c:scaling>
          <c:orientation val="minMax"/>
        </c:scaling>
        <c:axPos val="b"/>
        <c:numFmt formatCode="General" sourceLinked="0"/>
        <c:tickLblPos val="nextTo"/>
        <c:crossAx val="125563264"/>
        <c:crosses val="autoZero"/>
        <c:auto val="1"/>
        <c:lblAlgn val="ctr"/>
        <c:lblOffset val="100"/>
      </c:catAx>
      <c:valAx>
        <c:axId val="125563264"/>
        <c:scaling>
          <c:orientation val="minMax"/>
        </c:scaling>
        <c:axPos val="l"/>
        <c:majorGridlines/>
        <c:numFmt formatCode="General" sourceLinked="1"/>
        <c:tickLblPos val="nextTo"/>
        <c:crossAx val="1255409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plotArea>
      <c:layout/>
      <c:pieChart>
        <c:varyColors val="1"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TOPLAM AÇILAN KURSLAR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146</c:v>
                </c:pt>
                <c:pt idx="1">
                  <c:v>282</c:v>
                </c:pt>
                <c:pt idx="2">
                  <c:v>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DF-F841-8E17-D938D00E25E6}"/>
            </c:ext>
          </c:extLst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7970-84D6-459F-A4E2-E2E69EA41E99}" type="datetimeFigureOut">
              <a:rPr lang="tr-TR" smtClean="0"/>
              <a:pPr/>
              <a:t>23.10.2023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AF4-7F76-48B4-B13E-869EE8823F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7970-84D6-459F-A4E2-E2E69EA41E99}" type="datetimeFigureOut">
              <a:rPr lang="tr-TR" smtClean="0"/>
              <a:pPr/>
              <a:t>23.10.2023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AF4-7F76-48B4-B13E-869EE8823F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7970-84D6-459F-A4E2-E2E69EA41E99}" type="datetimeFigureOut">
              <a:rPr lang="tr-TR" smtClean="0"/>
              <a:pPr/>
              <a:t>23.10.2023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AF4-7F76-48B4-B13E-869EE8823F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7970-84D6-459F-A4E2-E2E69EA41E99}" type="datetimeFigureOut">
              <a:rPr lang="tr-TR" smtClean="0"/>
              <a:pPr/>
              <a:t>23.10.2023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AF4-7F76-48B4-B13E-869EE8823F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7970-84D6-459F-A4E2-E2E69EA41E99}" type="datetimeFigureOut">
              <a:rPr lang="tr-TR" smtClean="0"/>
              <a:pPr/>
              <a:t>23.10.2023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AF4-7F76-48B4-B13E-869EE8823F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7970-84D6-459F-A4E2-E2E69EA41E99}" type="datetimeFigureOut">
              <a:rPr lang="tr-TR" smtClean="0"/>
              <a:pPr/>
              <a:t>23.10.2023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AF4-7F76-48B4-B13E-869EE8823F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7970-84D6-459F-A4E2-E2E69EA41E99}" type="datetimeFigureOut">
              <a:rPr lang="tr-TR" smtClean="0"/>
              <a:pPr/>
              <a:t>23.10.2023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AF4-7F76-48B4-B13E-869EE8823F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7970-84D6-459F-A4E2-E2E69EA41E99}" type="datetimeFigureOut">
              <a:rPr lang="tr-TR" smtClean="0"/>
              <a:pPr/>
              <a:t>23.10.2023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AF4-7F76-48B4-B13E-869EE8823F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7970-84D6-459F-A4E2-E2E69EA41E99}" type="datetimeFigureOut">
              <a:rPr lang="tr-TR" smtClean="0"/>
              <a:pPr/>
              <a:t>23.10.2023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AF4-7F76-48B4-B13E-869EE8823F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7970-84D6-459F-A4E2-E2E69EA41E99}" type="datetimeFigureOut">
              <a:rPr lang="tr-TR" smtClean="0"/>
              <a:pPr/>
              <a:t>23.10.2023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AF4-7F76-48B4-B13E-869EE8823F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7970-84D6-459F-A4E2-E2E69EA41E99}" type="datetimeFigureOut">
              <a:rPr lang="tr-TR" smtClean="0"/>
              <a:pPr/>
              <a:t>23.10.2023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AF4-7F76-48B4-B13E-869EE8823F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A7970-84D6-459F-A4E2-E2E69EA41E99}" type="datetimeFigureOut">
              <a:rPr lang="tr-TR" smtClean="0"/>
              <a:pPr/>
              <a:t>23.10.2023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DAF4-7F76-48B4-B13E-869EE8823FA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tr-TR" i="1" dirty="0"/>
          </a:p>
          <a:p>
            <a:pPr algn="ctr">
              <a:buNone/>
            </a:pPr>
            <a:r>
              <a:rPr lang="tr-TR" sz="3000" b="1" dirty="0"/>
              <a:t>T.C.</a:t>
            </a:r>
          </a:p>
          <a:p>
            <a:pPr algn="ctr">
              <a:buNone/>
            </a:pPr>
            <a:r>
              <a:rPr lang="tr-TR" sz="3000" b="1" dirty="0"/>
              <a:t>KARACABEY KAYMAKAMLIĞI</a:t>
            </a:r>
          </a:p>
          <a:p>
            <a:pPr algn="ctr">
              <a:buNone/>
            </a:pPr>
            <a:r>
              <a:rPr lang="tr-TR" sz="3000" b="1" dirty="0"/>
              <a:t>İlçe Milli Eğitim Müdürlüğü</a:t>
            </a:r>
          </a:p>
          <a:p>
            <a:pPr algn="ctr">
              <a:buNone/>
            </a:pPr>
            <a:r>
              <a:rPr lang="tr-TR" sz="3000" b="1" dirty="0"/>
              <a:t>Halk Eğitimi Merkezi</a:t>
            </a:r>
          </a:p>
          <a:p>
            <a:endParaRPr lang="tr-TR" i="1" dirty="0"/>
          </a:p>
          <a:p>
            <a:pPr algn="ctr">
              <a:buNone/>
            </a:pPr>
            <a:r>
              <a:rPr lang="tr-TR" b="1" dirty="0" smtClean="0">
                <a:latin typeface="Arial Black" pitchFamily="34" charset="0"/>
              </a:rPr>
              <a:t> 2022-2023 YILI </a:t>
            </a:r>
          </a:p>
          <a:p>
            <a:pPr algn="ctr">
              <a:buNone/>
            </a:pPr>
            <a:r>
              <a:rPr lang="tr-TR" b="1" dirty="0" smtClean="0">
                <a:latin typeface="Arial Black" pitchFamily="34" charset="0"/>
              </a:rPr>
              <a:t>VE </a:t>
            </a:r>
          </a:p>
          <a:p>
            <a:pPr algn="ctr">
              <a:buNone/>
            </a:pPr>
            <a:r>
              <a:rPr lang="tr-TR" b="1" dirty="0" smtClean="0">
                <a:latin typeface="Arial Black" pitchFamily="34" charset="0"/>
              </a:rPr>
              <a:t>2023-2024 EĞİTİM ÖĞRETİM YILI </a:t>
            </a:r>
          </a:p>
          <a:p>
            <a:pPr algn="ctr">
              <a:buNone/>
            </a:pPr>
            <a:r>
              <a:rPr lang="tr-TR" b="1" dirty="0" smtClean="0">
                <a:latin typeface="Arial Black" pitchFamily="34" charset="0"/>
              </a:rPr>
              <a:t>SENE BAŞI SUNUMU</a:t>
            </a:r>
            <a:endParaRPr lang="tr-TR" b="1" dirty="0">
              <a:latin typeface="Arial Black" pitchFamily="34" charset="0"/>
            </a:endParaRPr>
          </a:p>
          <a:p>
            <a:endParaRPr lang="tr-TR" dirty="0">
              <a:blipFill>
                <a:blip r:embed="rId2"/>
                <a:tile tx="0" ty="0" sx="100000" sy="100000" flip="none" algn="tl"/>
              </a:blipFill>
            </a:endParaRPr>
          </a:p>
          <a:p>
            <a:pPr algn="ctr">
              <a:buNone/>
            </a:pPr>
            <a:r>
              <a:rPr lang="tr-TR" dirty="0" smtClean="0">
                <a:latin typeface="Arial Narrow" pitchFamily="34" charset="0"/>
              </a:rPr>
              <a:t>                                                     </a:t>
            </a:r>
            <a:endParaRPr lang="tr-TR" dirty="0">
              <a:latin typeface="Arial Narrow" pitchFamily="34" charset="0"/>
            </a:endParaRPr>
          </a:p>
          <a:p>
            <a:pPr>
              <a:buNone/>
            </a:pPr>
            <a:endParaRPr lang="tr-TR" dirty="0"/>
          </a:p>
        </p:txBody>
      </p:sp>
      <p:pic>
        <p:nvPicPr>
          <p:cNvPr id="8" name="7 Resim" descr="meb logo ile ilgili gÃ¶rsel sonuc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4 İçerik Yer Tutucusu" descr="C:\Users\Mudur\AppData\Local\Temp\Rar$DIa0.829\KARACABEY HALK EĞİTİMİ MERKEZİ MÜDÜRLÜĞÜ.png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804248" y="260648"/>
            <a:ext cx="2160240" cy="21602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Yıllara Göre Açılan Kurs Sayıları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6910250"/>
              </p:ext>
            </p:extLst>
          </p:nvPr>
        </p:nvGraphicFramePr>
        <p:xfrm>
          <a:off x="683568" y="1484785"/>
          <a:ext cx="547260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/>
          <p:nvPr>
            <p:extLst>
              <p:ext uri="{D42A27DB-BD31-4B8C-83A1-F6EECF244321}">
                <p14:modId xmlns="" xmlns:p14="http://schemas.microsoft.com/office/powerpoint/2010/main" val="370578711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k 5"/>
          <p:cNvGraphicFramePr/>
          <p:nvPr>
            <p:extLst>
              <p:ext uri="{D42A27DB-BD31-4B8C-83A1-F6EECF244321}">
                <p14:modId xmlns="" xmlns:p14="http://schemas.microsoft.com/office/powerpoint/2010/main" val="1964021553"/>
              </p:ext>
            </p:extLst>
          </p:nvPr>
        </p:nvGraphicFramePr>
        <p:xfrm>
          <a:off x="395536" y="3933056"/>
          <a:ext cx="3816424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9493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tr-TR" sz="2400" b="1" dirty="0"/>
              <a:t>2022-2023 EĞİTİM ÖĞRETİM YILI AÇILAN KURSLARIMIZ 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1800" dirty="0"/>
              <a:t>3769 farklı alana ait kurslardan 154 farklı alanda kurs açılmıştır.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42772642"/>
              </p:ext>
            </p:extLst>
          </p:nvPr>
        </p:nvGraphicFramePr>
        <p:xfrm>
          <a:off x="264957" y="836712"/>
          <a:ext cx="8614085" cy="39952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5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487928782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606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 i="1" dirty="0"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  <a:t>Kurs Tipi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  <a:t>Alan Adı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  <a:t>Program Adı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  <a:t>Kurs </a:t>
                      </a:r>
                      <a:b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  <a:t>Sayısı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 dirty="0">
                          <a:latin typeface="Calibri"/>
                          <a:ea typeface="Calibri"/>
                          <a:cs typeface="Times New Roman"/>
                        </a:rPr>
                        <a:t>Kurs Süresi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  <a:t>İşbirliği </a:t>
                      </a:r>
                      <a:b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  <a:t>Kurs </a:t>
                      </a:r>
                      <a:b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  <a:t>Sayısı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T.</a:t>
                      </a:r>
                      <a:b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Kursiyer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E. </a:t>
                      </a:r>
                      <a:b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Kursiyer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K. </a:t>
                      </a:r>
                      <a:b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Kursiyer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S.A. E. </a:t>
                      </a:r>
                      <a:b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Kursiyer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S.A. K. </a:t>
                      </a:r>
                      <a:b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Kursiyer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  <a:t>154 </a:t>
                      </a:r>
                      <a:endParaRPr lang="tr-T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imes New Roman"/>
                          <a:ea typeface="Times New Roman"/>
                          <a:cs typeface="Times New Roman"/>
                        </a:rPr>
                        <a:t> TOPLAM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447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59.399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8.699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2.447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6.252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1.656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4.054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AİLE OKULU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Aile Okulu (Veliler İçin)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Sağlık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Gıda ve Su Sektöründe Çalışanlar İçin Hijyen Eğitimi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Sosyal Hizmetler Ve Danışmanlık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Türkiye Bağımlılıkla Mücadele Eğitimi (Lise)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Sosyal Hizmetler Ve Danışmanlık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Türkiye Bağımlılıkla Mücadele Eğitimi (Ortaokul)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Kişisel Gelişim Ve Eğitim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Diksiyon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 Eğitimi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Kuran-ı Kerim (Elifba) Okuma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Bilişim Teknolojileri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Bilgisayar İşletmenliği (Operatörlüğü)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Müzik Ve Gösteri Sanatları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Drama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İğne Oyası Yapımı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Okuma Yazma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Okuma-Yazma I. Kademe Seviye Tespit Sınavı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Okuma Yazma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Okuma-Yazma II. Kademe Seviye Tespit Sınavı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Okuma Yazma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Yetişkinler I. Kademe Okuma Yazma Öğretimi Ve Temel Eğitim Programı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Geleneksel Oyunlar Ve Zekâ Oyunları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Zekâ Oyunları Başlangıç Düzeyi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Sanat Ve Tasarım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Çocuklar İçin Resim Sanatı Eğitimi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Sağlık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İlk Yardım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 Eğitimi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Kuran-ı Kerim Tecvidli Okuma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Müzik Ve Gösteri Sanatları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Uygulamalı Tiyatro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 Eğitimi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Yetişkinler İçin Kuran-I Kerim (Elif-Be) Okuma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Basit Nakış İğne Teknikleri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Elde Suzeni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 Tekstili Ürünleri Hazırlama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Yabancı Diller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İngilizce A1 Seviyesi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Eşofman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Gecelik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Kişisel Gelişim Ve Eğitim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Osmanlı Türkçesinde Arapça-Farsça Kurallar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Kişisel Gelişim Ve Eğitim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Öğrenmeyi Öğrenme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Çocuk Gelişimi Ve Eğitimi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37-72 Ay (3-6 Yaş) Oyun Odası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Kişisel Gelişim Ve Eğitim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Akıl Ve Zekâ Oyunları Atölyesi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Kişisel Gelişim Ve Eğitim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Diksiyon, Spikerlik ve Sunuculuk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Tesisat Teknolojisi Ve İklimlendirme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Doğalgaz Yakıtlı Kalorifer Ateşçisi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Geleneksel El Nakışları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Dış Giysileri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Giysileri Dikimi (Düz Dar Etek-Kadın Pantolonu-Bluz-Elbise-Fantezi Elbise)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Model Uygulamalı Etek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3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Üst Giysileri Dikimi (Düz Dar Etek- Temel Etekler-Model Uygulamalı Etek)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Oyalar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3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Takı Yapım Teknikleri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3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Müzik Ve Gösteri Sanatları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Türk Halk Oyunları Bursa Yöresi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Sanat Ve Tasarım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Akrilik Boya Resim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4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Güvenlik Hizmetleri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Çalışanların İş Sağlığı ve Güvenliği (Az Tehlikeli Sınıfta Yer Alan İş Yerleri)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4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Kişisel Gelişim Ve Eğitim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Çevre Koruma Bilinci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4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Çeyiz Ürünleri Hazırlama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Çocuk Dış Giysileri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Dekoratif Ahşap Süsleme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4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Dekoratif Ev Aksesuarları Hazırlama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Dekoratif Minder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4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Ebru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Elde Maraş İşi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Elde Türk İşlemeleri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Sağlık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Güzellik ve Saç Bakım Hizmetlerinde Çalışanlar İçin Hijyen Eğitimi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5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Düz Dar Etek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5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İş Önlüğü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5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İşçi Tulumu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Üst Giysileri Dikimi (Gelinlik-Drapaj Tekniği İle Gelinlik Ve Nikâh Kıyafeti)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Yelek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5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Tesisat Teknolojisi Ve İklimlendirme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Katı Yakıtlı Kalorifer Ateşçisi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5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Sanat Ve Tasarım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Kumlama Tekniği İle Resim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5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Makinede Çin İğnesi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5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Mimoza İşi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6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Kişisel Gelişim Ve Eğitim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Okul Servis Araç Sürücüleri İle Rehber Personele Yönelik Özel Eğitim Bilgilendirme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6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Müzik Ve Gösteri Sanatları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Türk Halk Oyunları Eskişehir Yöresi Kadın Oyunları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Kişisel Gelişim Ve Eğitim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Türk İşaret Dili (Tid) Kurs Programı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Kişisel Gelişim Ve Eğitim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Türk Kültürünün Kaynakları (6-9 Yaş)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Öğretmenlik Ve Öğretim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Ücretli Öğretmenler İçin Özel Eğitim Uygulamaları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6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Voleybol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6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Okuma Yazma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Yetişkinler II. Kademe Temel Eğitim Programı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6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BÜRO YÖNETİMİ VE SEKRETERLİK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Yönetici Asistanı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6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Ahşap Yakma Tekniği (Pyrogravure)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6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AİLE OKULU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Aile Okulu Eğitici Eğitimi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7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AİLE OKULU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Aile Okulu (Muhtarlara Yönelik)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7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Alafaradın Kilim Dokuma Yapımı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7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Hayvan Yetiştiriciliği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Arıcılık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Artistik Jimnastik Temel Eğitim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7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Yiyecek İçecek Hizmetleri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Aşçı Çırağı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7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Yiyecek İçecek Hizmetleri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Aşçı Yardımcısı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Müzik Ve Gösteri Sanatları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Bağlama (Bozuk Düzen)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7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Bebek Giysileri Dikimi (Bebek Tulumu-Bebek Badi)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7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Çıpıt Dokuma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Çocuk Üst Giysileri Dikimi (Gömlek-Bluz-Elbise)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Kişisel Gelişim Ve Eğitim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Dijital Benim İşim Projesi Dijital Okuryazarlık Eğitimi (Harmanlanmış Öğrenme-Asenkron)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8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Drapaj Tekniğiyle Kadın Bluz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8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Elde Aplike Yapımı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8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Elde Hesap İşi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Elde Türk İşi Yapımı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8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Epoksi Kişisel Ve Dekoratif Ürün Tasarımı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Erkek Ceket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8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Erkek İç Giysileri Dikimi (Atlet- Külot- Boxer- Fanila)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8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Erkek İç Giysileri Dikimi (Pijama- Sabahlık)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8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Erkek Palto/Kaban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9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Erkek Üst Giysileri Dikimi (Safari Pantolon-Jean Pantolon-Şort)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9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Çocuk Gelişimi Ve Eğitimi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Erken Çocukluk Döneminde Erken Okuryazarlık Kurs Programı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Çocuk Gelişimi Ve Eğitimi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Erken Çocukluk Döneminde Görsel Zekâ Oyunları Eğitimi Kurs Programı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Çocuk Gelişimi Ve Eğitimi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Erken Çocukluk Döneminde Oyun Temelli Matematik Eğitimi Kurs Programı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9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Fantazi Yaka Çiçeği Yapma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Futbol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9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Futbol (12-13 Yaş)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9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Yiyecek İçecek Hizmetleri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Gaziantep Mutfağı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9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Geleneksel Oyunlar Ve Zekâ Oyunları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Geleneksel Türk Okçuluğu Kültürü (1. Seviye)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Güreş Yıldızlar (15-17 Yaş)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Hazır Gereçlerle Yapılan Nakışlar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Hesap İşi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Atlet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Elbise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Giysileri Kalıp Hazırlama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Jean Pantolon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Pantolon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Pijama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Plaj Giysileri Dikimi (Plaj Elbisesi/Pareo-Şort-Mayo-Bikini)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Şort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Üst Giysileri Dikimi (Drapaj Tekniğiyle Etek-Bluz-Elbise)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Kadın Üst Giysileri Dikimi (Tişört-Eşofman-Tayt-Body)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Kastamonu Çarşaf Bağı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Keçe Aksesuarları Yapımı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Keçe Yapımı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Koruyucu Kıyafet Dikimi (İş Önlüğü, İş Tulumu, Yüz Maskesi, Bone, Galoş)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Koruyucu Maske Üretimi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Kumaş Çanta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Lefkara İşi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Makine Nakışları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Makinede Suzeni İşi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Makrome Örgü Yapımı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2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Mekik Oyası Yapımı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2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Motif Çizim Teknikleri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Öğretmenlik Ve Öğretim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Motorlu Taşıt Sürücüleri Direksiyon Eğitimi Öğreticiliği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2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Yiyecek İçecek Hizmetleri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Mutfak Elemanı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2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Nevresim Takımları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2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Müzik Ve Gösteri Sanatları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Ney Eğitimi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Bilişim Teknolojileri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Ofis Programları Kullanımı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2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Ulaştırma Hizmetleri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Okul Taşıtları Rehber Personel Eğitimi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3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Örtü Ve Minder Dikimi (Sandalye, Şezlong, Koltuk)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3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Pul Ve Boncuk Dikişleri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3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Güzellik Ve Saç Bakım Hizmetleri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Saça Geçici Ve Kalıcı Şekil Verme Teknikleri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3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Salon Takımları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Satranç 1.Seviye Başlangıç Düzeyi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3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Seramik Ve Cam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Sır Altı Çini Uygulama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Tesisat Teknolojisi Ve İklimlendirme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Sıvı Yakıtlı Kalorifer Ateşçisi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3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Kişisel Gelişim Ve Eğitim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Sosyal Uyum Ve Yaşam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3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 Kabağı İşlemeciliği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Şiş Örücülüğü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4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Şiş Ve Tığ Örücülüğü İle Oyuncak Bebek Yapımı (Amigurumi)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4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Seramik Ve Cam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Tahrirci/Çinici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4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Tel Kırma Yapımı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Sanat Ve Tasarım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Tezhip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Tığ Örgü Çanta Yapımı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4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Tığ Örücülüğü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Müzik Ve Gösteri Sanatları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Türk Müziği Koro Çalışması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4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Sosyal Hizmetler Ve Danışmanlık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Türkiye Bağımlılıkla Mücadele Eğitimi (Yetişkin-1)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Sosyal Hizmetler Ve Danışmanlık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Türkiye Bağımlılıkla Mücadele Eğitimi (Yetişkin-2)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Öğretmenlik Ve Öğretim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Usta Öğretici Oryantasyon Kurs Programı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Vücut Geliştirme Ve Fitness Kurs Programı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5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Yabancı Diller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Yabancılar İçin Türkçe Seviye A1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5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Kişisel Gelişim Ve Eğitim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Yaşam Becerileri Atölyesi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5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Sanatları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Yatak Odası Tekstili Hazırlama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Mesleki ve Teknik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Giyim Üretim Teknolojisi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6-12 Yaş Çocuk Elbise Dikimi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1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 i="1">
                          <a:latin typeface="Times New Roman"/>
                          <a:ea typeface="Times New Roman"/>
                          <a:cs typeface="Times New Roman"/>
                        </a:rPr>
                        <a:t>sıra </a:t>
                      </a:r>
                      <a:br>
                        <a:rPr lang="tr-TR" sz="800" b="1" i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tr-TR" sz="800" b="1" i="1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  <a:t>Kurs Tipi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  <a:t>Alan Adı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Program Adı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  <a:t>Kurs </a:t>
                      </a:r>
                      <a:b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  <a:t>Sayısı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İşbirliği </a:t>
                      </a:r>
                      <a:b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Kurs </a:t>
                      </a:r>
                      <a:b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Sayısı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T.</a:t>
                      </a:r>
                      <a:b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Kursiyer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E. </a:t>
                      </a:r>
                      <a:b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Kursiyer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K. </a:t>
                      </a:r>
                      <a:b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tr-TR" sz="800" b="1">
                          <a:latin typeface="Times New Roman"/>
                          <a:ea typeface="Times New Roman"/>
                          <a:cs typeface="Times New Roman"/>
                        </a:rPr>
                        <a:t>Kursiyer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  <a:t>S.A. E. </a:t>
                      </a:r>
                      <a:b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  <a:t>Kursiyer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  <a:t>S.A. K. </a:t>
                      </a:r>
                      <a:b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tr-TR" sz="800" b="1" dirty="0">
                          <a:latin typeface="Times New Roman"/>
                          <a:ea typeface="Times New Roman"/>
                          <a:cs typeface="Times New Roman"/>
                        </a:rPr>
                        <a:t>Kursiyer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563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97531055"/>
              </p:ext>
            </p:extLst>
          </p:nvPr>
        </p:nvGraphicFramePr>
        <p:xfrm>
          <a:off x="0" y="-2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39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00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1829">
                <a:tc gridSpan="2"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KARACABEY HALK EĞİTİMİ MERKEZİ 2022-2023 KURSİYER KATILIM ORANLARI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82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İlçe Nüfusu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84.907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182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Toplam Açılan Kurs Sayısı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814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Toplam Farklı Alanda Açılan Kurs Sayısı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67295782"/>
                  </a:ext>
                </a:extLst>
              </a:tr>
              <a:tr h="58182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Toplam Kursiyer Sayısı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8.699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814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İlçe Nüfusunun Kursiyer Kurs Katılımına Oranı 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% 10,245</a:t>
                      </a:r>
                      <a:endParaRPr lang="tr-TR" sz="18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814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İlçe Nüfusunun Açılan Kurslara Oranı 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% 0,526</a:t>
                      </a:r>
                      <a:endParaRPr lang="tr-TR" sz="18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625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Halk Eğitimi Merkezinde </a:t>
                      </a:r>
                      <a:r>
                        <a:rPr lang="tr-TR" sz="1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Açılabilek</a:t>
                      </a:r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Toplam Farklı Kurs Sayısının Kurumumuzda Açılan Farklı Kurslara Oranı 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% 4,086</a:t>
                      </a:r>
                      <a:endParaRPr lang="tr-TR" sz="18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0712914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tr-TR" b="1" dirty="0">
                <a:latin typeface="Arial Black" pitchFamily="34" charset="0"/>
              </a:rPr>
              <a:t>KURSLARIMIZ HAKKINDA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328592"/>
          </a:xfrm>
        </p:spPr>
        <p:txBody>
          <a:bodyPr>
            <a:no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2022-2023 Eğitim Öğretim yılında Karacabey Halk Eğitimi Merkezi olarak</a:t>
            </a:r>
            <a:r>
              <a:rPr lang="tr-TR" sz="2000" b="1" dirty="0" smtClean="0">
                <a:solidFill>
                  <a:srgbClr val="FF0000"/>
                </a:solidFill>
              </a:rPr>
              <a:t>;</a:t>
            </a:r>
          </a:p>
          <a:p>
            <a:endParaRPr lang="tr-TR" sz="2000" dirty="0"/>
          </a:p>
          <a:p>
            <a:r>
              <a:rPr lang="tr-TR" sz="2000" b="1" dirty="0" smtClean="0">
                <a:solidFill>
                  <a:srgbClr val="FF0000"/>
                </a:solidFill>
              </a:rPr>
              <a:t>Kurs Merkezlerimiz: </a:t>
            </a:r>
            <a:r>
              <a:rPr lang="tr-TR" sz="2000" b="1" dirty="0" smtClean="0">
                <a:solidFill>
                  <a:srgbClr val="0070C0"/>
                </a:solidFill>
              </a:rPr>
              <a:t>Merkez Binamız, </a:t>
            </a:r>
            <a:r>
              <a:rPr lang="tr-TR" sz="2000" b="1" dirty="0" smtClean="0">
                <a:solidFill>
                  <a:srgbClr val="00B050"/>
                </a:solidFill>
              </a:rPr>
              <a:t>Muhittin </a:t>
            </a:r>
            <a:r>
              <a:rPr lang="tr-TR" sz="2000" b="1" dirty="0" err="1" smtClean="0">
                <a:solidFill>
                  <a:srgbClr val="00B050"/>
                </a:solidFill>
              </a:rPr>
              <a:t>Tüydeş</a:t>
            </a:r>
            <a:r>
              <a:rPr lang="tr-TR" sz="2000" b="1" dirty="0" smtClean="0">
                <a:solidFill>
                  <a:srgbClr val="00B050"/>
                </a:solidFill>
              </a:rPr>
              <a:t> İş Merkezindeki dersliklerimiz,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 smtClean="0">
                <a:solidFill>
                  <a:srgbClr val="7030A0"/>
                </a:solidFill>
              </a:rPr>
              <a:t>Emek iş Hanı, </a:t>
            </a:r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</a:rPr>
              <a:t>Hüseyin </a:t>
            </a:r>
            <a:r>
              <a:rPr lang="tr-TR" sz="2000" b="1" dirty="0" err="1" smtClean="0">
                <a:solidFill>
                  <a:schemeClr val="accent2">
                    <a:lumMod val="75000"/>
                  </a:schemeClr>
                </a:solidFill>
              </a:rPr>
              <a:t>Yenişar</a:t>
            </a:r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</a:rPr>
              <a:t> Sağlık Merkezi 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</a:rPr>
              <a:t>inasındaki dersliklerimiz, 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Engelsiz Yaşam Merkezi,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SODAM,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 smtClean="0">
                <a:solidFill>
                  <a:schemeClr val="bg2">
                    <a:lumMod val="25000"/>
                  </a:schemeClr>
                </a:solidFill>
              </a:rPr>
              <a:t>BUSMEK 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ve Karacabey Belediyesi Gençlik Merkezi.  </a:t>
            </a:r>
            <a:endParaRPr lang="tr-TR" sz="2000" dirty="0" smtClean="0"/>
          </a:p>
          <a:p>
            <a:r>
              <a:rPr lang="tr-TR" sz="2000" b="1" dirty="0" smtClean="0"/>
              <a:t>Köylerdeki Kurs Merkezlerimiz: Kurşunlu, </a:t>
            </a:r>
            <a:r>
              <a:rPr lang="tr-TR" sz="2000" b="1" dirty="0" err="1" smtClean="0"/>
              <a:t>Bayramdere</a:t>
            </a:r>
            <a:r>
              <a:rPr lang="tr-TR" sz="2000" b="1" dirty="0" smtClean="0"/>
              <a:t>, Seyran, </a:t>
            </a:r>
            <a:r>
              <a:rPr lang="tr-TR" sz="2000" b="1" dirty="0" err="1" smtClean="0"/>
              <a:t>Dağkadı</a:t>
            </a:r>
            <a:r>
              <a:rPr lang="tr-TR" sz="2000" b="1" dirty="0" smtClean="0"/>
              <a:t>, Subaşı, Beylik, Karakoca, Keşlik, </a:t>
            </a:r>
            <a:r>
              <a:rPr lang="tr-TR" sz="2000" b="1" dirty="0" err="1" smtClean="0"/>
              <a:t>Yenikaraağaç</a:t>
            </a:r>
            <a:r>
              <a:rPr lang="tr-TR" sz="2000" b="1" dirty="0" smtClean="0"/>
              <a:t>, Sultaniye ve </a:t>
            </a:r>
            <a:r>
              <a:rPr lang="tr-TR" sz="2000" b="1" dirty="0" err="1" smtClean="0"/>
              <a:t>Öztusan</a:t>
            </a:r>
            <a:r>
              <a:rPr lang="tr-TR" sz="2000" b="1" dirty="0" smtClean="0"/>
              <a:t>.</a:t>
            </a:r>
            <a:endParaRPr lang="tr-TR" sz="2000" dirty="0" smtClean="0"/>
          </a:p>
          <a:p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</a:rPr>
              <a:t>Merkez </a:t>
            </a:r>
            <a:r>
              <a:rPr lang="tr-TR" sz="2000" b="1" dirty="0">
                <a:solidFill>
                  <a:schemeClr val="tx2">
                    <a:lumMod val="75000"/>
                  </a:schemeClr>
                </a:solidFill>
              </a:rPr>
              <a:t>ana binamız ve ek kurs binamız dışında , taşra ve merkez mahallelerimizde, </a:t>
            </a:r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</a:rPr>
              <a:t>okullarımızda, </a:t>
            </a:r>
            <a:r>
              <a:rPr lang="tr-TR" sz="2000" b="1" dirty="0">
                <a:solidFill>
                  <a:schemeClr val="tx2">
                    <a:lumMod val="75000"/>
                  </a:schemeClr>
                </a:solidFill>
              </a:rPr>
              <a:t>STK binalarında, özel sektörün fabrikalarında, okullarımıza ait spor salonlarında, İlçe Gençlik Hizmetleri ve Spor Müdürlüğünün  salonunda ve Belediyeye ait binalarda olmak üzere toplam 15 kurs merkezinde 4 kadrolu Öğretmen ve 60 Ücretli Usta Öğretici ile toplam 447 kurs açarak faaliyette bulunduk . </a:t>
            </a:r>
            <a:endParaRPr lang="tr-TR" sz="2000" dirty="0"/>
          </a:p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Ayrıca Eylül ayı içerisinde Servis Taşıtları Rehber Personel Eğitimi kursu açarak 15 kursiyerimiz belge almaya hak kazanmıştır.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anifi\Desktop\Yeni klasör\WhatsApp Image 2023-07-27 at 10.33.5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53" y="1207443"/>
            <a:ext cx="6371027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anifi\Desktop\Yeni klasör\WhatsApp Image 2023-07-27 at 10.33.57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5311430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foto\bursa\khem afiş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863"/>
            <a:ext cx="8496944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tr-TR" sz="3300" dirty="0"/>
              <a:t>HAYAT BOYU ÖĞRENME HAFTASI ETKİNLİKLERİ</a:t>
            </a:r>
          </a:p>
        </p:txBody>
      </p:sp>
      <p:pic>
        <p:nvPicPr>
          <p:cNvPr id="3" name="Picture 2" descr="D:\2023 SERGİ FOTO\DSC_55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24744"/>
            <a:ext cx="4039569" cy="26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23 SERGİ FOTO\DSC_56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4012880" cy="2678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2023 SERGİ FOTO\DSC_57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4" y="4044936"/>
            <a:ext cx="4039569" cy="26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2023 SERGİ FOTO\DSC_57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58678"/>
            <a:ext cx="4012880" cy="2678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23 SERGİ FOTO\DSC_5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" y="476671"/>
            <a:ext cx="4369147" cy="2915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023 SERGİ FOTO\DSC_57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369147" cy="2915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023 SERGİ FOTO\DSC_57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" y="3573016"/>
            <a:ext cx="4387917" cy="2928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023 SERGİ FOTO\DSC_57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00" y="3573016"/>
            <a:ext cx="4385663" cy="2926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tr-TR" dirty="0"/>
              <a:t>GÖSTERİ SANATLARI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tr-TR" sz="2500" dirty="0"/>
              <a:t>İlkokul ortaokul lise öğrencilerimize ve yetişkinlere yönelik tiyatro kurslarımız faaliyet gösterdi.</a:t>
            </a:r>
          </a:p>
        </p:txBody>
      </p:sp>
      <p:pic>
        <p:nvPicPr>
          <p:cNvPr id="4101" name="Picture 5" descr="C:\Users\Hanifi\Desktop\Yeni klasör\WhatsApp Image 2023-07-27 at 10.33.56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71" y="4403372"/>
            <a:ext cx="5237416" cy="2456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Hanifi\Desktop\Yeni klasör\WhatsApp Image 2023-07-27 at 10.33.56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71" y="1484784"/>
            <a:ext cx="5256584" cy="2918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tr-TR" dirty="0"/>
              <a:t>HALK OYUNLARI KURSLARIMIZ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tr-TR" sz="2800" dirty="0"/>
              <a:t>İlkokul ,ortaokul ve lise öğrencilerimize yönelik Halk Oyunları kurslarımız faaliyet gösterdi. Kursiyerlerimiz Milli Bayramlarda  halk oyunları gösterisi yaparak büyük beğeni topladılar.</a:t>
            </a:r>
          </a:p>
        </p:txBody>
      </p:sp>
      <p:pic>
        <p:nvPicPr>
          <p:cNvPr id="6" name="Picture 2" descr="C:\Users\Mudur\Desktop\2016 EVRAKLAR\11 sunum\FOTO\IMG_20190519_105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4094411" cy="3024337"/>
          </a:xfrm>
          <a:prstGeom prst="rect">
            <a:avLst/>
          </a:prstGeom>
          <a:noFill/>
        </p:spPr>
      </p:pic>
      <p:pic>
        <p:nvPicPr>
          <p:cNvPr id="7" name="Picture 3" descr="C:\Users\Mudur\Desktop\2016 EVRAKLAR\11 sunum\FOTO\IMG_20191029_1026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4048" y="3212976"/>
            <a:ext cx="374441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066130"/>
          </a:xfrm>
        </p:spPr>
        <p:txBody>
          <a:bodyPr>
            <a:normAutofit fontScale="90000"/>
          </a:bodyPr>
          <a:lstStyle/>
          <a:p>
            <a:r>
              <a:rPr lang="tr-TR" sz="2800" b="1" dirty="0"/>
              <a:t>   </a:t>
            </a:r>
            <a:r>
              <a:rPr lang="tr-TR" sz="2800" b="1" dirty="0" smtClean="0"/>
              <a:t> </a:t>
            </a:r>
            <a:r>
              <a:rPr lang="tr-TR" sz="2800" b="1" dirty="0"/>
              <a:t>SOSYAL DAYANIŞMA MERKEZİ (SODAM)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tr-TR" sz="2800" dirty="0">
                <a:solidFill>
                  <a:srgbClr val="C00000"/>
                </a:solidFill>
              </a:rPr>
              <a:t>KARACABEY HALK EĞİTİMİ MERKEZİ KURSLARI</a:t>
            </a:r>
            <a:br>
              <a:rPr lang="tr-TR" sz="2800" dirty="0">
                <a:solidFill>
                  <a:srgbClr val="C00000"/>
                </a:solidFill>
              </a:rPr>
            </a:b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200" dirty="0"/>
              <a:t>13/03/2023 tarihi itibariyle Eğitim Öğretime başlamıştır.</a:t>
            </a:r>
            <a:br>
              <a:rPr lang="tr-TR" sz="2200" dirty="0"/>
            </a:br>
            <a:endParaRPr lang="tr-TR" sz="2200" dirty="0"/>
          </a:p>
        </p:txBody>
      </p:sp>
      <p:pic>
        <p:nvPicPr>
          <p:cNvPr id="3074" name="Picture 2" descr="C:\Users\Hanifi\Desktop\Yeni klasör\WhatsApp Image 2023-07-27 at 10.23.05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3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anifi\Desktop\Yeni klasör\WhatsApp Image 2023-07-27 at 10.23.05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18333"/>
            <a:ext cx="2359074" cy="3145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anifi\Desktop\Yeni klasör\WhatsApp Image 2023-07-27 at 10.23.0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30877"/>
            <a:ext cx="2340258" cy="3120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8713232"/>
              </p:ext>
            </p:extLst>
          </p:nvPr>
        </p:nvGraphicFramePr>
        <p:xfrm>
          <a:off x="317677" y="1484784"/>
          <a:ext cx="8568952" cy="191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078"/>
                <a:gridCol w="1364966"/>
                <a:gridCol w="1744122"/>
                <a:gridCol w="1895786"/>
              </a:tblGrid>
              <a:tr h="427072">
                <a:tc>
                  <a:txBody>
                    <a:bodyPr/>
                    <a:lstStyle/>
                    <a:p>
                      <a:r>
                        <a:rPr lang="tr-TR" dirty="0" smtClean="0"/>
                        <a:t>Kurs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Kurs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Kursiyer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Toplam</a:t>
                      </a:r>
                      <a:r>
                        <a:rPr lang="tr-TR" baseline="0" dirty="0" smtClean="0"/>
                        <a:t> Kursiyer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37-76 Ay (3-6 Yaş) Oyun Odası Kursu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110</a:t>
                      </a:r>
                      <a:endParaRPr lang="tr-T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334</a:t>
                      </a:r>
                      <a:endParaRPr lang="tr-TR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Kur’an-ı Kerim Kursu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116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Dikiş Kursu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61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Okuma –Yazma Kursu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47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2390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KARACABEY HALK EĞİTİMİ MERKEZİ </a:t>
            </a:r>
            <a:r>
              <a:rPr lang="tr-TR" b="1" dirty="0">
                <a:solidFill>
                  <a:srgbClr val="C00000"/>
                </a:solidFill>
              </a:rPr>
              <a:t>MERKEZ BİNA</a:t>
            </a:r>
          </a:p>
        </p:txBody>
      </p:sp>
      <p:pic>
        <p:nvPicPr>
          <p:cNvPr id="4" name="3 İçerik Yer Tutucusu" descr="E:\önemli klasör\0 0 2019-2020\BİNA DIŞ  foto 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424" y="1571612"/>
            <a:ext cx="740715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066130"/>
          </a:xfrm>
        </p:spPr>
        <p:txBody>
          <a:bodyPr>
            <a:normAutofit fontScale="90000"/>
          </a:bodyPr>
          <a:lstStyle/>
          <a:p>
            <a:r>
              <a:rPr lang="tr-TR" sz="2800" b="1" dirty="0"/>
              <a:t>   </a:t>
            </a:r>
            <a:r>
              <a:rPr lang="tr-TR" sz="2800" b="1" dirty="0" smtClean="0"/>
              <a:t> BURSA BÜYÜKŞEHİR BELEDİYESİ SANAT VE MESLEK EĞİTİMİ MERKEZİ (BUSMEK)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tr-TR" sz="2800" dirty="0">
                <a:solidFill>
                  <a:srgbClr val="C00000"/>
                </a:solidFill>
              </a:rPr>
              <a:t>KARACABEY HALK EĞİTİMİ MERKEZİ </a:t>
            </a:r>
            <a:r>
              <a:rPr lang="tr-TR" sz="2800" dirty="0" smtClean="0">
                <a:solidFill>
                  <a:srgbClr val="C00000"/>
                </a:solidFill>
              </a:rPr>
              <a:t>KURSLARI</a:t>
            </a:r>
            <a:r>
              <a:rPr lang="tr-TR" sz="2200" dirty="0"/>
              <a:t/>
            </a:r>
            <a:br>
              <a:rPr lang="tr-TR" sz="2200" dirty="0"/>
            </a:br>
            <a:endParaRPr lang="tr-TR" sz="2200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9076471"/>
              </p:ext>
            </p:extLst>
          </p:nvPr>
        </p:nvGraphicFramePr>
        <p:xfrm>
          <a:off x="323528" y="1916832"/>
          <a:ext cx="8568952" cy="447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078"/>
                <a:gridCol w="1338317"/>
                <a:gridCol w="1584176"/>
                <a:gridCol w="2082381"/>
              </a:tblGrid>
              <a:tr h="427072">
                <a:tc>
                  <a:txBody>
                    <a:bodyPr/>
                    <a:lstStyle/>
                    <a:p>
                      <a:r>
                        <a:rPr lang="tr-TR" dirty="0" smtClean="0"/>
                        <a:t>Kurs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Kurs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Kursiyer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Toplam</a:t>
                      </a:r>
                      <a:r>
                        <a:rPr lang="tr-TR" baseline="0" dirty="0" smtClean="0"/>
                        <a:t> Kursiyer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İngilizce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A1 Seviyesi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84</a:t>
                      </a:r>
                      <a:endParaRPr lang="tr-TR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232</a:t>
                      </a:r>
                      <a:endParaRPr lang="tr-TR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Kadın Düz Dar Etek Dikimi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17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Kadın Elbise Dikimi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16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Kadın Giysileri Dikimi (Düz Dar Etek-Kadın Pantolonu-Bluz-Elbise-Fantezi Elbise)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Kadın Üst Giysileri Dikimi (Tişört-Eşofman-Tayt-Body)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Saça Geçici Ve Kalıcı Şekil Verme Teknikleri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Yönetici Asistanı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37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Akrilik Boya Resim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28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47628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2800" b="1" dirty="0"/>
              <a:t>   </a:t>
            </a:r>
            <a:r>
              <a:rPr lang="tr-TR" sz="2800" b="1" dirty="0" smtClean="0"/>
              <a:t> BURSA BÜYÜKŞEHİR BELEDİYESİ SANAT VE MESLEK EĞİTİMİ MERKEZİ (BUSMEK)  </a:t>
            </a:r>
            <a:br>
              <a:rPr lang="tr-TR" sz="2800" b="1" dirty="0" smtClean="0"/>
            </a:br>
            <a:r>
              <a:rPr lang="tr-TR" sz="2800" b="1" dirty="0" smtClean="0"/>
              <a:t>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tr-TR" sz="2800" dirty="0">
                <a:solidFill>
                  <a:srgbClr val="C00000"/>
                </a:solidFill>
              </a:rPr>
              <a:t>KARACABEY HALK EĞİTİMİ </a:t>
            </a:r>
            <a:r>
              <a:rPr lang="tr-TR" sz="2800" dirty="0" smtClean="0">
                <a:solidFill>
                  <a:srgbClr val="C00000"/>
                </a:solidFill>
              </a:rPr>
              <a:t>MERKEZİ 2023-2024 EĞİTİM ÖĞRETİM YILI İLK ETAPTA PLANLANAN KURSLARIMIZ</a:t>
            </a:r>
            <a:r>
              <a:rPr lang="tr-TR" sz="2200" dirty="0"/>
              <a:t/>
            </a:r>
            <a:br>
              <a:rPr lang="tr-TR" sz="2200" dirty="0"/>
            </a:br>
            <a:endParaRPr lang="tr-TR" sz="2200" dirty="0"/>
          </a:p>
        </p:txBody>
      </p:sp>
      <p:pic>
        <p:nvPicPr>
          <p:cNvPr id="1026" name="Picture 2" descr="C:\Users\Hanifi\Downloads\WhatsApp Image 2023-09-14 at 10.12.2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8510741" cy="2832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0798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85584" cy="864096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/>
            </a:r>
            <a:br>
              <a:rPr lang="tr-TR" sz="4000" dirty="0"/>
            </a:br>
            <a:r>
              <a:rPr lang="tr-TR" sz="3600" b="1" dirty="0"/>
              <a:t>2023-2024 Eğitim Öğretim Yılında Yapacağımız Çalışmalar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r>
              <a:rPr lang="tr-TR" sz="2800" dirty="0"/>
              <a:t>Hayat Boyu Öğrenen Mahalle Uygulaması kapsamında yapılan çalışmalar,</a:t>
            </a:r>
          </a:p>
          <a:p>
            <a:r>
              <a:rPr lang="tr-TR" sz="2800" dirty="0"/>
              <a:t>BUSMEK kursları</a:t>
            </a:r>
          </a:p>
          <a:p>
            <a:r>
              <a:rPr lang="tr-TR" sz="2800" dirty="0"/>
              <a:t>SODAM Kursları</a:t>
            </a:r>
          </a:p>
          <a:p>
            <a:r>
              <a:rPr lang="tr-TR" sz="2800" dirty="0"/>
              <a:t>Usta Öğretici Başvuruları ve bu çerçevede açılabilecek kurslar</a:t>
            </a:r>
          </a:p>
          <a:p>
            <a:r>
              <a:rPr lang="tr-TR" sz="2800" dirty="0"/>
              <a:t>Kursiyer başvuruları ve kurs planlanması</a:t>
            </a:r>
          </a:p>
          <a:p>
            <a:r>
              <a:rPr lang="tr-TR" sz="2800" dirty="0"/>
              <a:t>Açık Öğretim Okulları iş ve İşlemleri</a:t>
            </a:r>
          </a:p>
          <a:p>
            <a:r>
              <a:rPr lang="tr-TR" sz="2800" dirty="0"/>
              <a:t>İşbirliği ve protokol çerçevesinde açılabilecek kurslar</a:t>
            </a:r>
          </a:p>
          <a:p>
            <a:endParaRPr lang="tr-TR" sz="20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85584" cy="864096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/>
            </a:r>
            <a:br>
              <a:rPr lang="tr-TR" sz="4000" dirty="0"/>
            </a:br>
            <a:r>
              <a:rPr lang="tr-TR" sz="3600" b="1" dirty="0"/>
              <a:t>2023-2024 Eğitim Öğretim Yılında Yapacağımız Çalışmalar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026" name="Picture 2" descr="C:\Users\Hanifi\Desktop\İDARİ İŞLER\KURSLAR\WhatsApp Image 2023-09-18 at 10.09.0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11782"/>
            <a:ext cx="7416824" cy="5729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46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85584" cy="864096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/>
            </a:r>
            <a:br>
              <a:rPr lang="tr-TR" sz="4000" dirty="0"/>
            </a:br>
            <a:r>
              <a:rPr lang="tr-TR" sz="3600" b="1" dirty="0"/>
              <a:t>2023-2024 Eğitim Öğretim Yılında Yapacağımız Çalışmalar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endParaRPr lang="tr-TR" sz="20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2050" name="Picture 2" descr="C:\Users\Hanifi\Desktop\İDARİ İŞLER\KURSLAR\WhatsApp Image 2023-09-18 at 10.09.05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41413"/>
            <a:ext cx="7488832" cy="5785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34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0"/>
            <a:ext cx="8085584" cy="980728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/>
            </a:r>
            <a:br>
              <a:rPr lang="tr-TR" sz="4000" dirty="0"/>
            </a:br>
            <a:r>
              <a:rPr lang="tr-TR" sz="2200" b="1" dirty="0"/>
              <a:t>2023-2024 Eğitim Öğretim </a:t>
            </a:r>
            <a:r>
              <a:rPr lang="tr-TR" sz="2200" b="1" dirty="0" smtClean="0"/>
              <a:t> Yılı</a:t>
            </a:r>
            <a:br>
              <a:rPr lang="tr-TR" sz="2200" b="1" dirty="0" smtClean="0"/>
            </a:br>
            <a:r>
              <a:rPr lang="tr-TR" sz="2200" b="1" dirty="0" smtClean="0"/>
              <a:t>01 Ağustos 2023 – 30 Eylül 2023 </a:t>
            </a:r>
            <a:br>
              <a:rPr lang="tr-TR" sz="2200" b="1" dirty="0" smtClean="0"/>
            </a:br>
            <a:r>
              <a:rPr lang="tr-TR" sz="2200" b="1" dirty="0" smtClean="0"/>
              <a:t>Tarihi İtibariyle Açılan Kurslarımız ile ilgili İstatistiklerimiz</a:t>
            </a:r>
            <a:r>
              <a:rPr lang="tr-TR" sz="3100" dirty="0"/>
              <a:t/>
            </a:r>
            <a:br>
              <a:rPr lang="tr-TR" sz="3100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3068959"/>
            <a:ext cx="8784976" cy="1080121"/>
          </a:xfrm>
        </p:spPr>
        <p:txBody>
          <a:bodyPr>
            <a:normAutofit fontScale="40000" lnSpcReduction="20000"/>
          </a:bodyPr>
          <a:lstStyle/>
          <a:p>
            <a:endParaRPr lang="tr-TR" sz="2000" dirty="0" smtClean="0"/>
          </a:p>
          <a:p>
            <a:pPr algn="ctr">
              <a:buNone/>
            </a:pPr>
            <a:r>
              <a:rPr lang="tr-TR" sz="5000" b="1" dirty="0" smtClean="0">
                <a:solidFill>
                  <a:srgbClr val="FF0000"/>
                </a:solidFill>
              </a:rPr>
              <a:t>2023-2024 Eğitim Öğretim  Yılı</a:t>
            </a:r>
            <a:br>
              <a:rPr lang="tr-TR" sz="5000" b="1" dirty="0" smtClean="0">
                <a:solidFill>
                  <a:srgbClr val="FF0000"/>
                </a:solidFill>
              </a:rPr>
            </a:br>
            <a:r>
              <a:rPr lang="tr-TR" sz="5000" b="1" dirty="0" smtClean="0">
                <a:solidFill>
                  <a:srgbClr val="FF0000"/>
                </a:solidFill>
              </a:rPr>
              <a:t>01 Ekim 2023 Tarihi İtibariyle Açılmış olan  Kurslarımız</a:t>
            </a:r>
          </a:p>
          <a:p>
            <a:pPr algn="ctr">
              <a:buNone/>
            </a:pPr>
            <a:r>
              <a:rPr lang="tr-TR" sz="5000" b="1" dirty="0" smtClean="0">
                <a:solidFill>
                  <a:srgbClr val="FF0000"/>
                </a:solidFill>
              </a:rPr>
              <a:t> ile ilgili İstatistiklerimiz </a:t>
            </a:r>
            <a:r>
              <a:rPr lang="tr-TR" sz="5000" b="1" dirty="0" smtClean="0">
                <a:solidFill>
                  <a:srgbClr val="00B050"/>
                </a:solidFill>
              </a:rPr>
              <a:t>( Plânlanmış olan kurs saat süremiz ise 8775 saat/derstir. )</a:t>
            </a:r>
            <a:endParaRPr lang="tr-TR" sz="5000" dirty="0">
              <a:solidFill>
                <a:srgbClr val="00B050"/>
              </a:solidFill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2308203"/>
              </p:ext>
            </p:extLst>
          </p:nvPr>
        </p:nvGraphicFramePr>
        <p:xfrm>
          <a:off x="539552" y="1052736"/>
          <a:ext cx="8208913" cy="197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927"/>
                <a:gridCol w="1555927"/>
                <a:gridCol w="1555927"/>
                <a:gridCol w="1555927"/>
                <a:gridCol w="1985205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Kurs Tipi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Kurs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E.</a:t>
                      </a:r>
                      <a:r>
                        <a:rPr lang="tr-TR" baseline="0" dirty="0" smtClean="0"/>
                        <a:t> Kursiyer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K. Kursiyer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Toplam Kursiyer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Arial"/>
                          <a:ea typeface="Times New Roman"/>
                          <a:cs typeface="Times New Roman"/>
                        </a:rPr>
                        <a:t>Genel</a:t>
                      </a:r>
                      <a:endParaRPr lang="tr-T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Arial"/>
                          <a:ea typeface="Times New Roman"/>
                          <a:cs typeface="Times New Roman"/>
                        </a:rPr>
                        <a:t>Okuma Yazma</a:t>
                      </a:r>
                      <a:endParaRPr lang="tr-T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Arial"/>
                          <a:ea typeface="Times New Roman"/>
                          <a:cs typeface="Times New Roman"/>
                        </a:rPr>
                        <a:t>Mesleki ve Teknik</a:t>
                      </a:r>
                      <a:endParaRPr lang="tr-T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479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Arial"/>
                          <a:ea typeface="Times New Roman"/>
                          <a:cs typeface="Times New Roman"/>
                        </a:rPr>
                        <a:t>Genel Toplam</a:t>
                      </a:r>
                      <a:endParaRPr lang="tr-T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47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353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566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919</a:t>
                      </a:r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467544" y="4221088"/>
          <a:ext cx="8208913" cy="214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927"/>
                <a:gridCol w="1555927"/>
                <a:gridCol w="1555927"/>
                <a:gridCol w="1555927"/>
                <a:gridCol w="1985205"/>
              </a:tblGrid>
              <a:tr h="13904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Kurs Tipi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Kurs Sayısı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E.</a:t>
                      </a:r>
                      <a:r>
                        <a:rPr lang="tr-TR" sz="2000" b="1" baseline="0" dirty="0" smtClean="0">
                          <a:solidFill>
                            <a:srgbClr val="FF0000"/>
                          </a:solidFill>
                        </a:rPr>
                        <a:t> Kursiyer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K. Kursiyer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Toplam Kursiyer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Genel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241</a:t>
                      </a:r>
                      <a:endParaRPr lang="tr-T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  <a:endParaRPr lang="tr-T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571</a:t>
                      </a:r>
                      <a:endParaRPr lang="tr-T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Okuma Yazma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tr-T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Mesleki ve Teknik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  <a:endParaRPr lang="tr-T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  <a:endParaRPr lang="tr-T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632</a:t>
                      </a:r>
                      <a:endParaRPr lang="tr-T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Genel Toplam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67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497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778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1275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827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OKUL 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386"/>
            <a:ext cx="9144000" cy="686438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25000" lnSpcReduction="20000"/>
          </a:bodyPr>
          <a:lstStyle/>
          <a:p>
            <a:r>
              <a:rPr lang="tr-TR" b="1" dirty="0"/>
              <a:t> </a:t>
            </a:r>
            <a:endParaRPr lang="tr-TR" sz="6000" b="1" u="sng" dirty="0">
              <a:latin typeface="Arial Black" pitchFamily="34" charset="0"/>
            </a:endParaRPr>
          </a:p>
          <a:p>
            <a:pPr algn="ctr">
              <a:buNone/>
            </a:pPr>
            <a:r>
              <a:rPr lang="tr-TR" sz="9800" b="1" u="sng" dirty="0">
                <a:solidFill>
                  <a:srgbClr val="C00000"/>
                </a:solidFill>
                <a:latin typeface="Arial Black" pitchFamily="34" charset="0"/>
              </a:rPr>
              <a:t>MİSYONUMUZ</a:t>
            </a:r>
          </a:p>
          <a:p>
            <a:pPr algn="ctr">
              <a:buNone/>
            </a:pPr>
            <a:endParaRPr lang="tr-TR" sz="60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tr-TR" sz="12800" b="1" dirty="0">
                <a:latin typeface="Arial Narrow" pitchFamily="34" charset="0"/>
              </a:rPr>
              <a:t>Hayat Boyu Öğrenme Kapsamında; </a:t>
            </a:r>
          </a:p>
          <a:p>
            <a:pPr algn="ctr">
              <a:buNone/>
            </a:pPr>
            <a:r>
              <a:rPr lang="tr-TR" sz="12800" b="1" dirty="0">
                <a:latin typeface="Arial Narrow" pitchFamily="34" charset="0"/>
              </a:rPr>
              <a:t>İhtiyaç  ve talepler doğrultusunda bireylerin</a:t>
            </a:r>
          </a:p>
          <a:p>
            <a:pPr algn="ctr">
              <a:buNone/>
            </a:pPr>
            <a:r>
              <a:rPr lang="tr-TR" sz="12800" b="1" dirty="0">
                <a:latin typeface="Arial Narrow" pitchFamily="34" charset="0"/>
              </a:rPr>
              <a:t> yaşam kalitesini arttıracak eğitim öğretim</a:t>
            </a:r>
          </a:p>
          <a:p>
            <a:pPr algn="ctr">
              <a:buNone/>
            </a:pPr>
            <a:r>
              <a:rPr lang="tr-TR" sz="12800" b="1" dirty="0">
                <a:latin typeface="Arial Narrow" pitchFamily="34" charset="0"/>
              </a:rPr>
              <a:t> etkinlikleri düzenlemek.</a:t>
            </a:r>
          </a:p>
          <a:p>
            <a:pPr>
              <a:buNone/>
            </a:pPr>
            <a:endParaRPr lang="tr-TR" sz="6000" dirty="0">
              <a:latin typeface="Arial Black" pitchFamily="34" charset="0"/>
            </a:endParaRPr>
          </a:p>
          <a:p>
            <a:pPr>
              <a:buNone/>
            </a:pPr>
            <a:endParaRPr lang="tr-TR" sz="6000" dirty="0">
              <a:latin typeface="Arial Black" pitchFamily="34" charset="0"/>
            </a:endParaRPr>
          </a:p>
          <a:p>
            <a:pPr algn="ctr">
              <a:buNone/>
            </a:pPr>
            <a:r>
              <a:rPr lang="tr-TR" sz="6000" b="1" dirty="0">
                <a:solidFill>
                  <a:srgbClr val="C00000"/>
                </a:solidFill>
                <a:latin typeface="Arial Black" pitchFamily="34" charset="0"/>
              </a:rPr>
              <a:t> </a:t>
            </a:r>
            <a:r>
              <a:rPr lang="tr-TR" sz="9800" b="1" u="sng" dirty="0">
                <a:solidFill>
                  <a:srgbClr val="C00000"/>
                </a:solidFill>
                <a:latin typeface="Arial Black" pitchFamily="34" charset="0"/>
              </a:rPr>
              <a:t>VİZYONUMUZ</a:t>
            </a:r>
          </a:p>
          <a:p>
            <a:pPr algn="ctr">
              <a:buNone/>
            </a:pPr>
            <a:endParaRPr lang="tr-TR" sz="60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tr-TR" sz="12800" b="1" dirty="0">
                <a:latin typeface="Arial Narrow" pitchFamily="34" charset="0"/>
              </a:rPr>
              <a:t>Hayat Boyu Öğrenme Sürecinde;</a:t>
            </a:r>
          </a:p>
          <a:p>
            <a:pPr algn="ctr">
              <a:buNone/>
            </a:pPr>
            <a:r>
              <a:rPr lang="tr-TR" sz="12800" b="1" dirty="0">
                <a:latin typeface="Arial Narrow" pitchFamily="34" charset="0"/>
              </a:rPr>
              <a:t>Kişilerin istek ve yetenekleri doğrultusunda </a:t>
            </a:r>
          </a:p>
          <a:p>
            <a:pPr algn="ctr">
              <a:buNone/>
            </a:pPr>
            <a:r>
              <a:rPr lang="tr-TR" sz="12800" b="1" dirty="0">
                <a:latin typeface="Arial Narrow" pitchFamily="34" charset="0"/>
              </a:rPr>
              <a:t>herkes için, her zaman, her yerde ve her alanda</a:t>
            </a:r>
          </a:p>
          <a:p>
            <a:pPr algn="ctr">
              <a:buNone/>
            </a:pPr>
            <a:r>
              <a:rPr lang="tr-TR" sz="12800" b="1" dirty="0">
                <a:latin typeface="Arial Narrow" pitchFamily="34" charset="0"/>
              </a:rPr>
              <a:t> eğitim verebilen önder bir kurum olmak</a:t>
            </a:r>
            <a:r>
              <a:rPr lang="tr-TR" sz="12800" dirty="0">
                <a:latin typeface="Arial Narrow" pitchFamily="34" charset="0"/>
              </a:rPr>
              <a:t>.</a:t>
            </a:r>
          </a:p>
          <a:p>
            <a:pPr>
              <a:buNone/>
            </a:pPr>
            <a:endParaRPr lang="tr-TR" sz="6000" dirty="0">
              <a:latin typeface="Arial Black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YÖNETİCİ SAYISI</a:t>
            </a: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04858730"/>
              </p:ext>
            </p:extLst>
          </p:nvPr>
        </p:nvGraphicFramePr>
        <p:xfrm>
          <a:off x="457200" y="1268760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GÖREVİ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MÜDÜR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MÜDÜR</a:t>
                      </a:r>
                      <a:r>
                        <a:rPr lang="tr-TR" sz="2400" baseline="0" dirty="0"/>
                        <a:t> YARDIMCISI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TOPLAM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  <a:p>
                      <a:pPr algn="ctr"/>
                      <a:r>
                        <a:rPr lang="tr-TR" sz="3600" b="1" dirty="0"/>
                        <a:t>DİĞER</a:t>
                      </a:r>
                      <a:r>
                        <a:rPr lang="tr-TR" sz="3600" b="1" baseline="0" dirty="0"/>
                        <a:t> PERSONEL</a:t>
                      </a:r>
                      <a:endParaRPr lang="tr-TR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MEMUR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HİZMETLİ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KADROSUZ USTA ÖĞRETİCİ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OKUL/KURUM ÖĞRETMEN NORM DURUMU</a:t>
            </a:r>
            <a:endParaRPr lang="tr-TR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00109958"/>
              </p:ext>
            </p:extLst>
          </p:nvPr>
        </p:nvGraphicFramePr>
        <p:xfrm>
          <a:off x="1043609" y="1772816"/>
          <a:ext cx="7632848" cy="406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15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05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498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kern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kern="1200" dirty="0">
                          <a:latin typeface="Times New Roman"/>
                          <a:ea typeface="Calibri"/>
                          <a:cs typeface="Times New Roman"/>
                        </a:rPr>
                        <a:t>BRANŞ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kern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kern="1200" dirty="0">
                          <a:latin typeface="Times New Roman"/>
                          <a:ea typeface="Calibri"/>
                          <a:cs typeface="Times New Roman"/>
                        </a:rPr>
                        <a:t>E 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kern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kern="1200" dirty="0">
                          <a:latin typeface="Times New Roman"/>
                          <a:ea typeface="Calibri"/>
                          <a:cs typeface="Times New Roman"/>
                        </a:rPr>
                        <a:t>K 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kern="1200" dirty="0">
                        <a:latin typeface="Arial Black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kern="1200" dirty="0">
                          <a:latin typeface="Arial Black"/>
                          <a:ea typeface="Calibri"/>
                          <a:cs typeface="Arial"/>
                        </a:rPr>
                        <a:t>T 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4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GÖRSEL SANATLAR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4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MÜZİK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640">
                <a:tc>
                  <a:txBody>
                    <a:bodyPr/>
                    <a:lstStyle/>
                    <a:p>
                      <a:pPr algn="just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SINIF ÖĞRETMENİ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6274">
                <a:tc>
                  <a:txBody>
                    <a:bodyPr/>
                    <a:lstStyle/>
                    <a:p>
                      <a:pPr algn="l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tr-TR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SANATLARI TEKNOLOJİSİ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4640">
                <a:tc>
                  <a:txBody>
                    <a:bodyPr/>
                    <a:lstStyle/>
                    <a:p>
                      <a:pPr algn="just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TÜRK DİLİ VE EDEBİYATI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6274">
                <a:tc>
                  <a:txBody>
                    <a:bodyPr/>
                    <a:lstStyle/>
                    <a:p>
                      <a:pPr algn="l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GİYİM</a:t>
                      </a:r>
                      <a:r>
                        <a:rPr lang="tr-TR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ÜRETİM TEK./MODA TASARIM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4640">
                <a:tc>
                  <a:txBody>
                    <a:bodyPr/>
                    <a:lstStyle/>
                    <a:p>
                      <a:pPr algn="just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tr-TR"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tr-TR"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46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TOPLAM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2022-2023 EĞİTİM-ÖĞRETİM YILI AÇIK ÖĞRETİM OKULLARI ÖĞRENCİ SAYILARI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6321733"/>
              </p:ext>
            </p:extLst>
          </p:nvPr>
        </p:nvGraphicFramePr>
        <p:xfrm>
          <a:off x="251520" y="1268760"/>
          <a:ext cx="8640960" cy="46336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6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11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tr-TR" sz="2400" b="1" dirty="0">
                          <a:latin typeface="Times New Roman"/>
                          <a:ea typeface="Calibri"/>
                          <a:cs typeface="Times New Roman"/>
                        </a:rPr>
                        <a:t>OKUL TÜRÜ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tr-TR" sz="1200" b="1" dirty="0">
                          <a:latin typeface="Times New Roman"/>
                          <a:ea typeface="Calibri"/>
                          <a:cs typeface="Times New Roman"/>
                        </a:rPr>
                        <a:t>YENİ KAYIT/KAYIT YENİLEME</a:t>
                      </a:r>
                      <a:endParaRPr lang="tr-T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>
                          <a:latin typeface="Times New Roman"/>
                          <a:ea typeface="Calibri"/>
                          <a:cs typeface="Times New Roman"/>
                        </a:rPr>
                        <a:t>Kız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>
                          <a:latin typeface="Times New Roman"/>
                          <a:ea typeface="Calibri"/>
                          <a:cs typeface="Times New Roman"/>
                        </a:rPr>
                        <a:t>Erkek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>
                          <a:latin typeface="Times New Roman"/>
                          <a:ea typeface="Calibri"/>
                          <a:cs typeface="Times New Roman"/>
                        </a:rPr>
                        <a:t>Toplam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4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Times New Roman"/>
                          <a:ea typeface="Calibri"/>
                          <a:cs typeface="Times New Roman"/>
                        </a:rPr>
                        <a:t>AÇIK ORTAOKUL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>
                          <a:latin typeface="Times New Roman"/>
                          <a:ea typeface="Calibri"/>
                          <a:cs typeface="Times New Roman"/>
                        </a:rPr>
                        <a:t>170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Times New Roman"/>
                          <a:ea typeface="Calibri"/>
                          <a:cs typeface="Times New Roman"/>
                        </a:rPr>
                        <a:t>AÇIK LİSE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>
                          <a:latin typeface="Times New Roman"/>
                          <a:ea typeface="Calibri"/>
                          <a:cs typeface="Times New Roman"/>
                        </a:rPr>
                        <a:t>741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>
                          <a:latin typeface="Times New Roman"/>
                          <a:ea typeface="Calibri"/>
                          <a:cs typeface="Times New Roman"/>
                        </a:rPr>
                        <a:t>575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>
                          <a:latin typeface="Times New Roman"/>
                          <a:ea typeface="Calibri"/>
                          <a:cs typeface="Times New Roman"/>
                        </a:rPr>
                        <a:t>1316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8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latin typeface="Calibri"/>
                          <a:ea typeface="Calibri"/>
                          <a:cs typeface="Times New Roman"/>
                        </a:rPr>
                        <a:t>LİSE KAYIT ÇAĞINDAKİ ÖĞRENCİ SAYILARI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346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314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660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05987544"/>
                  </a:ext>
                </a:extLst>
              </a:tr>
              <a:tr h="4881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0" dirty="0">
                          <a:latin typeface="Calibri"/>
                          <a:ea typeface="Calibri"/>
                          <a:cs typeface="Times New Roman"/>
                        </a:rPr>
                        <a:t>ÖRGÜN EĞİTİM LİSEDEN ARASINIF/TASDİKNAME İLE AÇIK LİSEYE GEÇEN ÖĞRENCİ SAYILARI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0" dirty="0">
                          <a:latin typeface="Calibri"/>
                          <a:ea typeface="Calibri"/>
                          <a:cs typeface="Times New Roman"/>
                        </a:rPr>
                        <a:t>255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0" dirty="0">
                          <a:latin typeface="Calibri"/>
                          <a:ea typeface="Calibri"/>
                          <a:cs typeface="Times New Roman"/>
                        </a:rPr>
                        <a:t>241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0" dirty="0">
                          <a:latin typeface="Calibri"/>
                          <a:ea typeface="Calibri"/>
                          <a:cs typeface="Times New Roman"/>
                        </a:rPr>
                        <a:t>496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38980280"/>
                  </a:ext>
                </a:extLst>
              </a:tr>
              <a:tr h="4881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0" dirty="0">
                          <a:latin typeface="Calibri"/>
                          <a:ea typeface="Calibri"/>
                          <a:cs typeface="Times New Roman"/>
                        </a:rPr>
                        <a:t>AÇIK LİSEYE İLK KAYIT OLARAK GEÇEN ÖĞRENCİ SAYILARI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0" dirty="0"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0" dirty="0"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0" dirty="0">
                          <a:latin typeface="Calibri"/>
                          <a:ea typeface="Calibri"/>
                          <a:cs typeface="Times New Roman"/>
                        </a:rPr>
                        <a:t>164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40427528"/>
                  </a:ext>
                </a:extLst>
              </a:tr>
              <a:tr h="380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latin typeface="+mn-lt"/>
                          <a:ea typeface="Calibri"/>
                          <a:cs typeface="Times New Roman"/>
                        </a:rPr>
                        <a:t>LİSE KAYIT ÇAĞI DIŞINDAKİ ÖĞRENCİ SAYILARI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395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261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656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30388346"/>
                  </a:ext>
                </a:extLst>
              </a:tr>
              <a:tr h="796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>
                          <a:latin typeface="Times New Roman"/>
                          <a:ea typeface="Calibri"/>
                          <a:cs typeface="Times New Roman"/>
                        </a:rPr>
                        <a:t>TOPLAM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latin typeface="Times New Roman"/>
                          <a:ea typeface="Calibri"/>
                          <a:cs typeface="Times New Roman"/>
                        </a:rPr>
                        <a:t>(AÇIK ORTAOKUL+AÇIK LİSE)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>
                          <a:latin typeface="Times New Roman"/>
                          <a:ea typeface="Calibri"/>
                          <a:cs typeface="Times New Roman"/>
                        </a:rPr>
                        <a:t>841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>
                          <a:latin typeface="Times New Roman"/>
                          <a:ea typeface="Calibri"/>
                          <a:cs typeface="Times New Roman"/>
                        </a:rPr>
                        <a:t>645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>
                          <a:latin typeface="Times New Roman"/>
                          <a:ea typeface="Calibri"/>
                          <a:cs typeface="Times New Roman"/>
                        </a:rPr>
                        <a:t>1486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323799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AÇIK ÖĞRETİM OKULLARI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2022-2023 Eğitim Öğretim yılında Açık Öğretim Okulları sınavları on </a:t>
            </a:r>
            <a:r>
              <a:rPr lang="tr-TR" dirty="0" err="1"/>
              <a:t>line</a:t>
            </a:r>
            <a:r>
              <a:rPr lang="tr-TR" dirty="0"/>
              <a:t>(çevrimiçi) olarak yapılmıştır.</a:t>
            </a:r>
          </a:p>
          <a:p>
            <a:r>
              <a:rPr lang="tr-TR" dirty="0"/>
              <a:t>Mezuniyet diplomaları kurumumuz tarafından basılmaktadır.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="" xmlns:a16="http://schemas.microsoft.com/office/drawing/2014/main" id="{9DE2D768-0B04-3443-96F4-EBF1EE5C8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202714"/>
              </p:ext>
            </p:extLst>
          </p:nvPr>
        </p:nvGraphicFramePr>
        <p:xfrm>
          <a:off x="1043608" y="5661248"/>
          <a:ext cx="676875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251">
                  <a:extLst>
                    <a:ext uri="{9D8B030D-6E8A-4147-A177-3AD203B41FA5}">
                      <a16:colId xmlns="" xmlns:a16="http://schemas.microsoft.com/office/drawing/2014/main" val="168183100"/>
                    </a:ext>
                  </a:extLst>
                </a:gridCol>
                <a:gridCol w="2256251">
                  <a:extLst>
                    <a:ext uri="{9D8B030D-6E8A-4147-A177-3AD203B41FA5}">
                      <a16:colId xmlns="" xmlns:a16="http://schemas.microsoft.com/office/drawing/2014/main" val="2893298690"/>
                    </a:ext>
                  </a:extLst>
                </a:gridCol>
                <a:gridCol w="2256251">
                  <a:extLst>
                    <a:ext uri="{9D8B030D-6E8A-4147-A177-3AD203B41FA5}">
                      <a16:colId xmlns="" xmlns:a16="http://schemas.microsoft.com/office/drawing/2014/main" val="269984950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/>
                        <a:t>2022-2023 EĞİTİM ÖĞRETİM YILI AÇIK LİSE MEZUN SAYILARI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629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KIZ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ERKEK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TOPLAM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1571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0213600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4036835"/>
              </p:ext>
            </p:extLst>
          </p:nvPr>
        </p:nvGraphicFramePr>
        <p:xfrm>
          <a:off x="1043608" y="4365104"/>
          <a:ext cx="676875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849"/>
                <a:gridCol w="2053849"/>
                <a:gridCol w="2661053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2022-2023 EĞİTİM ÖĞRETİM YILI AÇIK ORTAOKUL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MEZUN SAYILARI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KIZ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ERKEK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TOPLAM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691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970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1661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tr-TR" sz="2400" b="1" dirty="0"/>
              <a:t>YILLARA GÖRE KURUMUMUZDA AÇILAN KURS SAYILARI </a:t>
            </a:r>
            <a:endParaRPr lang="tr-TR" sz="2400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2531303"/>
              </p:ext>
            </p:extLst>
          </p:nvPr>
        </p:nvGraphicFramePr>
        <p:xfrm>
          <a:off x="179513" y="908720"/>
          <a:ext cx="8784974" cy="563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496">
                  <a:extLst>
                    <a:ext uri="{9D8B030D-6E8A-4147-A177-3AD203B41FA5}">
                      <a16:colId xmlns="" xmlns:a16="http://schemas.microsoft.com/office/drawing/2014/main" val="3242706954"/>
                    </a:ext>
                  </a:extLst>
                </a:gridCol>
                <a:gridCol w="12944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94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53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1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5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82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82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2824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Calibri"/>
                          <a:cs typeface="Times New Roman"/>
                        </a:rPr>
                        <a:t>Eğitim Öğretim Yılı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Eğitim </a:t>
                      </a:r>
                      <a:b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Kademesi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Açılan </a:t>
                      </a:r>
                      <a:b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Kurs Sayısı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Toplam </a:t>
                      </a:r>
                      <a:b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Kursiyer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Erkek </a:t>
                      </a:r>
                      <a:b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Kursiyer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Kadın </a:t>
                      </a:r>
                      <a:b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Kursiyer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Toplam </a:t>
                      </a:r>
                      <a:b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S.A. Kursiyer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S.A. Erkek</a:t>
                      </a:r>
                      <a:b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 Kursiyer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S. A. Kadın</a:t>
                      </a:r>
                      <a:b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 Kursiyer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+mn-lt"/>
                          <a:ea typeface="Calibri"/>
                          <a:cs typeface="Times New Roman"/>
                        </a:rPr>
                        <a:t>2020-2021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Genel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286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53010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Okuma Yazma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2599955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Mesleki ve Teknik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101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1428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7716353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Genel Toplam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26587269"/>
                  </a:ext>
                </a:extLst>
              </a:tr>
              <a:tr h="36000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+mn-lt"/>
                          <a:ea typeface="Calibri"/>
                          <a:cs typeface="Times New Roman"/>
                        </a:rPr>
                        <a:t>2021-2022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Genel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118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1355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Okuma Yazma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Mesleki ve Teknik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144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2594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Genel Toplam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5469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3876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+mn-lt"/>
                          <a:ea typeface="Calibri"/>
                          <a:cs typeface="Times New Roman"/>
                        </a:rPr>
                        <a:t>2022-2023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Genel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233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4460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3041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7862630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Okuma Yazma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84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7671956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Mesleki ve Teknik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+mn-lt"/>
                          <a:ea typeface="Times New Roman"/>
                          <a:cs typeface="Times New Roman"/>
                        </a:rPr>
                        <a:t>188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4029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2585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3115230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+mn-lt"/>
                          <a:ea typeface="Times New Roman"/>
                          <a:cs typeface="Times New Roman"/>
                        </a:rPr>
                        <a:t>Genel Toplam</a:t>
                      </a:r>
                      <a:endParaRPr lang="tr-T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5710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4054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9173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894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2383</TotalTime>
  <Words>3894</Words>
  <Application>Microsoft Office PowerPoint</Application>
  <PresentationFormat>Ekran Gösterisi (4:3)</PresentationFormat>
  <Paragraphs>2298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Slayt 1</vt:lpstr>
      <vt:lpstr>KARACABEY HALK EĞİTİMİ MERKEZİ MERKEZ BİNA</vt:lpstr>
      <vt:lpstr>Slayt 3</vt:lpstr>
      <vt:lpstr>Slayt 4</vt:lpstr>
      <vt:lpstr>YÖNETİCİ SAYISI</vt:lpstr>
      <vt:lpstr>OKUL/KURUM ÖĞRETMEN NORM DURUMU</vt:lpstr>
      <vt:lpstr>2022-2023 EĞİTİM-ÖĞRETİM YILI AÇIK ÖĞRETİM OKULLARI ÖĞRENCİ SAYILARI</vt:lpstr>
      <vt:lpstr>AÇIK ÖĞRETİM OKULLARI</vt:lpstr>
      <vt:lpstr>YILLARA GÖRE KURUMUMUZDA AÇILAN KURS SAYILARI </vt:lpstr>
      <vt:lpstr>Yıllara Göre Açılan Kurs Sayıları</vt:lpstr>
      <vt:lpstr>2022-2023 EĞİTİM ÖĞRETİM YILI AÇILAN KURSLARIMIZ  3769 farklı alana ait kurslardan 154 farklı alanda kurs açılmıştır.</vt:lpstr>
      <vt:lpstr>Slayt 12</vt:lpstr>
      <vt:lpstr>KURSLARIMIZ HAKKINDA</vt:lpstr>
      <vt:lpstr>Slayt 14</vt:lpstr>
      <vt:lpstr>HAYAT BOYU ÖĞRENME HAFTASI ETKİNLİKLERİ</vt:lpstr>
      <vt:lpstr>Slayt 16</vt:lpstr>
      <vt:lpstr>GÖSTERİ SANATLARI</vt:lpstr>
      <vt:lpstr>HALK OYUNLARI KURSLARIMIZ</vt:lpstr>
      <vt:lpstr>    SOSYAL DAYANIŞMA MERKEZİ (SODAM)                                                                                                                                                                                                                          KARACABEY HALK EĞİTİMİ MERKEZİ KURSLARI  13/03/2023 tarihi itibariyle Eğitim Öğretime başlamıştır. </vt:lpstr>
      <vt:lpstr>    BURSA BÜYÜKŞEHİR BELEDİYESİ SANAT VE MESLEK EĞİTİMİ MERKEZİ (BUSMEK)                                                                                                                                                                                                                          KARACABEY HALK EĞİTİMİ MERKEZİ KURSLARI </vt:lpstr>
      <vt:lpstr>    BURSA BÜYÜKŞEHİR BELEDİYESİ SANAT VE MESLEK EĞİTİMİ MERKEZİ (BUSMEK)                                                                                                                                                                                                                           KARACABEY HALK EĞİTİMİ MERKEZİ 2023-2024 EĞİTİM ÖĞRETİM YILI İLK ETAPTA PLANLANAN KURSLARIMIZ </vt:lpstr>
      <vt:lpstr> 2023-2024 Eğitim Öğretim Yılında Yapacağımız Çalışmalar </vt:lpstr>
      <vt:lpstr> 2023-2024 Eğitim Öğretim Yılında Yapacağımız Çalışmalar </vt:lpstr>
      <vt:lpstr> 2023-2024 Eğitim Öğretim Yılında Yapacağımız Çalışmalar </vt:lpstr>
      <vt:lpstr> 2023-2024 Eğitim Öğretim  Yılı 01 Ağustos 2023 – 30 Eylül 2023  Tarihi İtibariyle Açılan Kurslarımız ile ilgili İstatistiklerimiz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Hanifi</dc:creator>
  <cp:lastModifiedBy>Mudur</cp:lastModifiedBy>
  <cp:revision>188</cp:revision>
  <cp:lastPrinted>2023-08-01T05:56:19Z</cp:lastPrinted>
  <dcterms:created xsi:type="dcterms:W3CDTF">2020-09-15T13:12:36Z</dcterms:created>
  <dcterms:modified xsi:type="dcterms:W3CDTF">2023-10-23T13:43:39Z</dcterms:modified>
</cp:coreProperties>
</file>